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Josefin Slab"/>
      <p:regular r:id="rId18"/>
      <p:bold r:id="rId19"/>
      <p:italic r:id="rId20"/>
      <p:boldItalic r:id="rId21"/>
    </p:embeddedFont>
    <p:embeddedFont>
      <p:font typeface="Ribeye Marrow"/>
      <p:regular r:id="rId22"/>
    </p:embeddedFont>
    <p:embeddedFont>
      <p:font typeface="Didact Gothic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osefinSlab-italic.fntdata"/><Relationship Id="rId11" Type="http://schemas.openxmlformats.org/officeDocument/2006/relationships/slide" Target="slides/slide7.xml"/><Relationship Id="rId22" Type="http://schemas.openxmlformats.org/officeDocument/2006/relationships/font" Target="fonts/RibeyeMarrow-regular.fntdata"/><Relationship Id="rId10" Type="http://schemas.openxmlformats.org/officeDocument/2006/relationships/slide" Target="slides/slide6.xml"/><Relationship Id="rId21" Type="http://schemas.openxmlformats.org/officeDocument/2006/relationships/font" Target="fonts/JosefinSlab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DidactGoth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JosefinSlab-bold.fntdata"/><Relationship Id="rId6" Type="http://schemas.openxmlformats.org/officeDocument/2006/relationships/slide" Target="slides/slide2.xml"/><Relationship Id="rId18" Type="http://schemas.openxmlformats.org/officeDocument/2006/relationships/font" Target="fonts/JosefinSlab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dark-gradient"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600"/>
              </a:spcBef>
              <a:buClr>
                <a:schemeClr val="lt1"/>
              </a:buClr>
              <a:buSzPct val="100000"/>
              <a:buChar char="●"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480"/>
              </a:spcBef>
              <a:buClr>
                <a:schemeClr val="lt1"/>
              </a:buClr>
              <a:buSzPct val="100000"/>
              <a:buChar char="○"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480"/>
              </a:spcBef>
              <a:buClr>
                <a:schemeClr val="lt1"/>
              </a:buClr>
              <a:buSzPct val="100000"/>
              <a:buChar char="■"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360"/>
              </a:spcBef>
              <a:buClr>
                <a:schemeClr val="lt1"/>
              </a:buClr>
              <a:buSzPct val="100000"/>
              <a:buChar char="●"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360"/>
              </a:spcBef>
              <a:buClr>
                <a:schemeClr val="lt1"/>
              </a:buClr>
              <a:buSzPct val="100000"/>
              <a:buChar char="○"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360"/>
              </a:spcBef>
              <a:buClr>
                <a:schemeClr val="lt1"/>
              </a:buClr>
              <a:buSzPct val="100000"/>
              <a:buChar char="■"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360"/>
              </a:spcBef>
              <a:buClr>
                <a:schemeClr val="lt1"/>
              </a:buClr>
              <a:buSzPct val="100000"/>
              <a:buChar char="●"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360"/>
              </a:spcBef>
              <a:buClr>
                <a:schemeClr val="lt1"/>
              </a:buClr>
              <a:buSzPct val="100000"/>
              <a:buChar char="○"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360"/>
              </a:spcBef>
              <a:buClr>
                <a:schemeClr val="lt1"/>
              </a:buClr>
              <a:buSzPct val="1000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Ribeye Marrow"/>
                <a:ea typeface="Ribeye Marrow"/>
                <a:cs typeface="Ribeye Marrow"/>
                <a:sym typeface="Ribeye Marrow"/>
              </a:rPr>
              <a:t>SLIP OR TRIP</a:t>
            </a:r>
          </a:p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lnSpc>
                <a:spcPct val="157142"/>
              </a:lnSpc>
              <a:spcBef>
                <a:spcPts val="0"/>
              </a:spcBef>
              <a:buNone/>
            </a:pPr>
            <a:r>
              <a:t/>
            </a:r>
            <a:endParaRPr sz="105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57142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Was Mr. Volupides' Death an Accident? Let's Look At the Evidence.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716400" y="1882600"/>
            <a:ext cx="7825800" cy="27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As a rule, in general,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1468050" y="612575"/>
            <a:ext cx="6347400" cy="41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lnSpc>
                <a:spcPct val="131368"/>
              </a:lnSpc>
              <a:spcBef>
                <a:spcPts val="0"/>
              </a:spcBef>
              <a:buNone/>
            </a:pPr>
            <a:r>
              <a:rPr b="1" lang="en" sz="4800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rPr>
              <a:t>RAFT</a:t>
            </a:r>
          </a:p>
          <a:p>
            <a:pPr indent="-355600" lvl="0" marL="914400" rtl="0">
              <a:lnSpc>
                <a:spcPct val="13136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Didact Gothic"/>
              <a:buChar char="❏"/>
            </a:pPr>
            <a:r>
              <a:rPr b="1" lang="en" sz="2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R</a:t>
            </a:r>
            <a:r>
              <a:rPr lang="en" sz="2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ole of the Writer: Who are you as the writer?</a:t>
            </a:r>
          </a:p>
          <a:p>
            <a:pPr indent="457200" lvl="0" marL="914400" rtl="0">
              <a:lnSpc>
                <a:spcPct val="131368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 A movie star? The President? A plant?</a:t>
            </a:r>
          </a:p>
          <a:p>
            <a:pPr indent="-355600" lvl="0" marL="914400" rtl="0">
              <a:lnSpc>
                <a:spcPct val="13136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Didact Gothic"/>
              <a:buChar char="❏"/>
            </a:pPr>
            <a:r>
              <a:rPr b="1" lang="en" sz="2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A</a:t>
            </a:r>
            <a:r>
              <a:rPr lang="en" sz="2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udience: To whom are you writing? </a:t>
            </a:r>
          </a:p>
          <a:p>
            <a:pPr indent="457200" lvl="0" marL="914400" rtl="0">
              <a:lnSpc>
                <a:spcPct val="131368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A senator?  Yourself? A company?</a:t>
            </a:r>
          </a:p>
          <a:p>
            <a:pPr indent="-355600" lvl="0" marL="914400" rtl="0">
              <a:lnSpc>
                <a:spcPct val="13136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Didact Gothic"/>
              <a:buChar char="❏"/>
            </a:pPr>
            <a:r>
              <a:rPr b="1" lang="en" sz="2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F</a:t>
            </a:r>
            <a:r>
              <a:rPr lang="en" sz="2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ormat: In what format are you writing?</a:t>
            </a:r>
          </a:p>
          <a:p>
            <a:pPr indent="457200" lvl="0" marL="914400" rtl="0">
              <a:lnSpc>
                <a:spcPct val="131368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 A diary entry? A newspaper?  A love letter?</a:t>
            </a:r>
          </a:p>
          <a:p>
            <a:pPr indent="-355600" lvl="0" marL="914400" rtl="0">
              <a:lnSpc>
                <a:spcPct val="131368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Didact Gothic"/>
              <a:buChar char="❏"/>
            </a:pPr>
            <a:r>
              <a:rPr b="1" lang="en" sz="2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T</a:t>
            </a:r>
            <a:r>
              <a:rPr lang="en" sz="2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opic: What are you writing about?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1069150" y="520125"/>
            <a:ext cx="7426200" cy="4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You are a police officer who has received an anonymous tip from a neighbor who has noticed people coming and going at different times from the Volupides mansion.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>
                <a:latin typeface="Josefin Slab"/>
                <a:ea typeface="Josefin Slab"/>
                <a:cs typeface="Josefin Slab"/>
                <a:sym typeface="Josefin Slab"/>
              </a:rPr>
              <a:t>Police Report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163550"/>
            <a:ext cx="8229600" cy="376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Didact Gothic"/>
                <a:ea typeface="Didact Gothic"/>
                <a:cs typeface="Didact Gothic"/>
                <a:sym typeface="Didact Gothic"/>
              </a:rPr>
              <a:t>Should Include:</a:t>
            </a:r>
          </a:p>
          <a:p>
            <a:pPr indent="-368300" lvl="0" marL="1371600">
              <a:spcBef>
                <a:spcPts val="0"/>
              </a:spcBef>
              <a:buSzPct val="100000"/>
              <a:buFont typeface="Didact Gothic"/>
              <a:buChar char="❏"/>
            </a:pPr>
            <a:r>
              <a:rPr lang="en" sz="2200">
                <a:latin typeface="Didact Gothic"/>
                <a:ea typeface="Didact Gothic"/>
                <a:cs typeface="Didact Gothic"/>
                <a:sym typeface="Didact Gothic"/>
              </a:rPr>
              <a:t>Arrival Time</a:t>
            </a:r>
          </a:p>
          <a:p>
            <a:pPr indent="-368300" lvl="0" marL="1371600">
              <a:spcBef>
                <a:spcPts val="0"/>
              </a:spcBef>
              <a:buSzPct val="100000"/>
              <a:buFont typeface="Didact Gothic"/>
              <a:buChar char="❏"/>
            </a:pPr>
            <a:r>
              <a:rPr lang="en" sz="2200">
                <a:latin typeface="Didact Gothic"/>
                <a:ea typeface="Didact Gothic"/>
                <a:cs typeface="Didact Gothic"/>
                <a:sym typeface="Didact Gothic"/>
              </a:rPr>
              <a:t>What was discovered (found)</a:t>
            </a:r>
          </a:p>
          <a:p>
            <a:pPr indent="-368300" lvl="0" marL="1371600">
              <a:spcBef>
                <a:spcPts val="0"/>
              </a:spcBef>
              <a:buSzPct val="100000"/>
              <a:buFont typeface="Didact Gothic"/>
              <a:buChar char="❏"/>
            </a:pPr>
            <a:r>
              <a:rPr lang="en" sz="2200">
                <a:latin typeface="Didact Gothic"/>
                <a:ea typeface="Didact Gothic"/>
                <a:cs typeface="Didact Gothic"/>
                <a:sym typeface="Didact Gothic"/>
              </a:rPr>
              <a:t>What Queenie said</a:t>
            </a:r>
          </a:p>
          <a:p>
            <a:pPr indent="-368300" lvl="0" marL="1371600">
              <a:spcBef>
                <a:spcPts val="0"/>
              </a:spcBef>
              <a:buSzPct val="100000"/>
              <a:buFont typeface="Didact Gothic"/>
              <a:buChar char="❏"/>
            </a:pPr>
            <a:r>
              <a:rPr lang="en" sz="2200">
                <a:latin typeface="Didact Gothic"/>
                <a:ea typeface="Didact Gothic"/>
                <a:cs typeface="Didact Gothic"/>
                <a:sym typeface="Didact Gothic"/>
              </a:rPr>
              <a:t>What the autopsy found</a:t>
            </a:r>
          </a:p>
          <a:p>
            <a:pPr indent="-368300" lvl="0" marL="1371600">
              <a:spcBef>
                <a:spcPts val="0"/>
              </a:spcBef>
              <a:buSzPct val="100000"/>
              <a:buFont typeface="Didact Gothic"/>
              <a:buChar char="❏"/>
            </a:pPr>
            <a:r>
              <a:rPr lang="en" sz="2200">
                <a:latin typeface="Didact Gothic"/>
                <a:ea typeface="Didact Gothic"/>
                <a:cs typeface="Didact Gothic"/>
                <a:sym typeface="Didact Gothic"/>
              </a:rPr>
              <a:t>Whether the evidence supports what Queenie said</a:t>
            </a:r>
          </a:p>
          <a:p>
            <a:pPr indent="-368300" lvl="0" marL="1371600">
              <a:spcBef>
                <a:spcPts val="0"/>
              </a:spcBef>
              <a:buSzPct val="100000"/>
              <a:buFont typeface="Didact Gothic"/>
              <a:buChar char="❏"/>
            </a:pPr>
            <a:r>
              <a:rPr lang="en" sz="2200">
                <a:latin typeface="Didact Gothic"/>
                <a:ea typeface="Didact Gothic"/>
                <a:cs typeface="Didact Gothic"/>
                <a:sym typeface="Didact Gothic"/>
              </a:rPr>
              <a:t>Conclusion and/or Recommendations</a:t>
            </a:r>
          </a:p>
          <a:p>
            <a:pPr indent="-368300" lvl="0" marL="1371600" rtl="0">
              <a:spcBef>
                <a:spcPts val="0"/>
              </a:spcBef>
              <a:buSzPct val="100000"/>
              <a:buFont typeface="Didact Gothic"/>
              <a:buChar char="❏"/>
            </a:pPr>
            <a:r>
              <a:rPr lang="en" sz="2200">
                <a:latin typeface="Didact Gothic"/>
                <a:ea typeface="Didact Gothic"/>
                <a:cs typeface="Didact Gothic"/>
                <a:sym typeface="Didact Gothic"/>
              </a:rPr>
              <a:t>Explanation of evidence supporting your conclusion and recommendations</a:t>
            </a:r>
          </a:p>
          <a:p>
            <a:pPr lvl="0">
              <a:spcBef>
                <a:spcPts val="0"/>
              </a:spcBef>
              <a:buNone/>
            </a:pPr>
            <a:r>
              <a:rPr lang="en" sz="2200">
                <a:latin typeface="Didact Gothic"/>
                <a:ea typeface="Didact Gothic"/>
                <a:cs typeface="Didact Gothic"/>
                <a:sym typeface="Didact Gothic"/>
              </a:rPr>
              <a:t>Arthur Volupides; Queenie Volupides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latin typeface="Ribeye Marrow"/>
                <a:ea typeface="Ribeye Marrow"/>
                <a:cs typeface="Ribeye Marrow"/>
                <a:sym typeface="Ribeye Marrow"/>
              </a:rPr>
              <a:t>SLIP OR TRIP</a:t>
            </a:r>
          </a:p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lnSpc>
                <a:spcPct val="157142"/>
              </a:lnSpc>
              <a:spcBef>
                <a:spcPts val="0"/>
              </a:spcBef>
              <a:buNone/>
            </a:pPr>
            <a:r>
              <a:t/>
            </a:r>
            <a:endParaRPr sz="105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57142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Was Mr. Volupides' Death an Accident? Let's Look At the Evidence.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 txBox="1"/>
          <p:nvPr/>
        </p:nvSpPr>
        <p:spPr>
          <a:xfrm>
            <a:off x="1161425" y="734775"/>
            <a:ext cx="67554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GET YOUR GRAPHIC ORGANIZER READY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7042" y="0"/>
            <a:ext cx="216991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0909" y="0"/>
            <a:ext cx="29621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104775"/>
            <a:ext cx="5143500" cy="49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8425" y="500375"/>
            <a:ext cx="3609975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75" y="358850"/>
            <a:ext cx="8470849" cy="44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464700" y="506950"/>
            <a:ext cx="8100900" cy="4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rPr>
              <a:t>Philosophical</a:t>
            </a:r>
            <a:r>
              <a:rPr lang="en" sz="9600">
                <a:solidFill>
                  <a:srgbClr val="FFFFFF"/>
                </a:solidFill>
                <a:latin typeface="Josefin Slab"/>
                <a:ea typeface="Josefin Slab"/>
                <a:cs typeface="Josefin Slab"/>
                <a:sym typeface="Josefin Slab"/>
              </a:rPr>
              <a:t> Chairs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174" y="0"/>
            <a:ext cx="84070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rk 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