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Book Antiqua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ookAntiqua-bold.fntdata"/><Relationship Id="rId25" Type="http://schemas.openxmlformats.org/officeDocument/2006/relationships/font" Target="fonts/BookAntiqua-regular.fntdata"/><Relationship Id="rId28" Type="http://schemas.openxmlformats.org/officeDocument/2006/relationships/font" Target="fonts/BookAntiqua-boldItalic.fntdata"/><Relationship Id="rId27" Type="http://schemas.openxmlformats.org/officeDocument/2006/relationships/font" Target="fonts/BookAntiqu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744012" y="10089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5" name="Shape 15"/>
          <p:cNvSpPr/>
          <p:nvPr/>
        </p:nvSpPr>
        <p:spPr>
          <a:xfrm rot="10800000">
            <a:off x="5318350" y="43556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044700" y="1925673"/>
            <a:ext cx="3054600" cy="204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276166"/>
            <a:ext cx="8520600" cy="283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52600" y="1219200"/>
            <a:ext cx="7162800" cy="1143000"/>
          </a:xfrm>
          <a:prstGeom prst="rect">
            <a:avLst/>
          </a:prstGeom>
          <a:noFill/>
          <a:ln>
            <a:noFill/>
          </a:ln>
          <a:effectLst>
            <a:outerShdw blurRad="63500" dir="5100233" dist="25399">
              <a:srgbClr val="FFFFFF">
                <a:alpha val="749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52600" y="2438400"/>
            <a:ext cx="7162800" cy="3429000"/>
          </a:xfrm>
          <a:prstGeom prst="rect">
            <a:avLst/>
          </a:prstGeom>
          <a:noFill/>
          <a:ln>
            <a:noFill/>
          </a:ln>
          <a:effectLst>
            <a:outerShdw blurRad="63500" dir="5100221" dist="12698">
              <a:srgbClr val="FFFFFF">
                <a:alpha val="749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1524000" y="5943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733800" y="5943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010400" y="5943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r="5100233" dist="25399">
              <a:srgbClr val="FFFFFF">
                <a:alpha val="749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5100221" dist="12698">
              <a:srgbClr val="FFFFFF">
                <a:alpha val="749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63500" dir="5100221" dist="12698">
              <a:srgbClr val="FFFFFF">
                <a:alpha val="749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7595937" y="6136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1" name="Shape 21"/>
          <p:cNvSpPr/>
          <p:nvPr/>
        </p:nvSpPr>
        <p:spPr>
          <a:xfrm flipH="1" rot="10800000">
            <a:off x="466425" y="47444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2" name="Shape 22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865866"/>
            <a:ext cx="2808000" cy="371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3692000"/>
            <a:ext cx="4045200" cy="2098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3044700" y="1925673"/>
            <a:ext cx="3054600" cy="2049600"/>
          </a:xfrm>
          <a:prstGeom prst="rect">
            <a:avLst/>
          </a:prstGeom>
          <a:noFill/>
          <a:ln>
            <a:noFill/>
          </a:ln>
          <a:effectLst>
            <a:outerShdw blurRad="63500" dir="5100098" dist="25399">
              <a:srgbClr val="FFFFFF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Inferences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990600" y="478325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Make 1 more Inference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676400" y="23622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cr0726l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525" y="1621325"/>
            <a:ext cx="7162800" cy="49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Good Readers Make Inferences?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use: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Word/text clues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Picture clues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unknown words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emotion (feelings)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what they already know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explanations for events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ASK themselves questions!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Make Another Inference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Miss White has recess duty. Jacob finds a frog, picks it up, and runs over to show it to Miss White. Miss White screams, jumps, and runs as fast as she can into the school.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you infer from this passage?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“clues” in this passage?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Authors vs. Readers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Authors Imply, Readers Infer.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Authors make implications that readers have to infer.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 I mean by these statements?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Good Readers are Detectives who are always looking out for clues to help them better understand stories and pictures.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00" y="487737"/>
            <a:ext cx="7922199" cy="58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100" y="76200"/>
            <a:ext cx="5685182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00" y="565400"/>
            <a:ext cx="8425400" cy="57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Inference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what you know and make a guess!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Draw personal meaning from text (words) or pictures.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use clues to come to your own conclusion.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Schema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219200" y="2209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Your schema is what you already know about a topic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Think about a schema as a file folder in your mind</a:t>
            </a:r>
          </a:p>
        </p:txBody>
      </p:sp>
      <p:pic>
        <p:nvPicPr>
          <p:cNvPr descr="C:\Program Files\Microsoft Office\Clipart\standard\stddir2\bs00851_.wmf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2514600"/>
            <a:ext cx="3414712" cy="327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371600" y="762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ook Antiqu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Activating Your Schema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906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When you start to read a text, you need to open up the file folder about the topic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This is called “activating your schema”</a:t>
            </a:r>
          </a:p>
        </p:txBody>
      </p:sp>
      <p:pic>
        <p:nvPicPr>
          <p:cNvPr descr="C:\Program Files\Microsoft Office\Clipart\standard\stddir2\bs00851_.wmf" id="103" name="Shape 10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985961"/>
            <a:ext cx="3809999" cy="4105275"/>
          </a:xfrm>
          <a:prstGeom prst="rect">
            <a:avLst/>
          </a:prstGeom>
          <a:noFill/>
          <a:ln>
            <a:noFill/>
          </a:ln>
          <a:effectLst>
            <a:outerShdw blurRad="63500" dir="5100221" dist="12698">
              <a:srgbClr val="FFFFFF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Make an Inference!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this image tell me?</a:t>
            </a:r>
          </a:p>
        </p:txBody>
      </p:sp>
      <p:pic>
        <p:nvPicPr>
          <p:cNvPr descr="stampoutgarfield"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3048000"/>
            <a:ext cx="33527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Question…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I already know that helped me make that inference?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Did I use picture or written clues?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740875" y="565400"/>
            <a:ext cx="81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Help Me Make an Inference!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2593962666_fb81b20756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800" y="1189300"/>
            <a:ext cx="7350300" cy="56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More Questions…	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752600" y="2438400"/>
            <a:ext cx="7162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Did you use words, graphs, or picture clues to help you make a guess about what that cartoon meant?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752600" y="1219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Try Again!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543800" y="2067950"/>
            <a:ext cx="7162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 he draw more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 tigers?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Look up words you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know!</a:t>
            </a:r>
          </a:p>
        </p:txBody>
      </p:sp>
      <p:pic>
        <p:nvPicPr>
          <p:cNvPr descr="hobbes_draws01"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5650" y="2514600"/>
            <a:ext cx="3574800" cy="3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