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Josefin Slab"/>
      <p:regular r:id="rId12"/>
      <p:bold r:id="rId13"/>
      <p:italic r:id="rId14"/>
      <p:boldItalic r:id="rId15"/>
    </p:embeddedFon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  <p:embeddedFont>
      <p:font typeface="Covered By Your Grace"/>
      <p:regular r:id="rId24"/>
    </p:embeddedFont>
    <p:embeddedFont>
      <p:font typeface="Quicksand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22" Type="http://schemas.openxmlformats.org/officeDocument/2006/relationships/font" Target="fonts/Lato-italic.fntdata"/><Relationship Id="rId21" Type="http://schemas.openxmlformats.org/officeDocument/2006/relationships/font" Target="fonts/Lato-bold.fntdata"/><Relationship Id="rId24" Type="http://schemas.openxmlformats.org/officeDocument/2006/relationships/font" Target="fonts/CoveredByYourGrace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Quicksand-bold.fntdata"/><Relationship Id="rId25" Type="http://schemas.openxmlformats.org/officeDocument/2006/relationships/font" Target="fonts/Quicksan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JosefinSlab-bold.fntdata"/><Relationship Id="rId12" Type="http://schemas.openxmlformats.org/officeDocument/2006/relationships/font" Target="fonts/JosefinSlab-regular.fntdata"/><Relationship Id="rId15" Type="http://schemas.openxmlformats.org/officeDocument/2006/relationships/font" Target="fonts/JosefinSlab-boldItalic.fntdata"/><Relationship Id="rId14" Type="http://schemas.openxmlformats.org/officeDocument/2006/relationships/font" Target="fonts/JosefinSlab-italic.fntdata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19" Type="http://schemas.openxmlformats.org/officeDocument/2006/relationships/font" Target="fonts/PlayfairDisplay-boldItalic.fntdata"/><Relationship Id="rId1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0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0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8" y="2980467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82400"/>
            <a:ext cx="7893000" cy="247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4304500"/>
            <a:ext cx="7893000" cy="1698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0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0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86725" y="1805050"/>
            <a:ext cx="7970700" cy="205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3957850"/>
            <a:ext cx="7970700" cy="142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0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0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2561800"/>
            <a:ext cx="8124900" cy="173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6727600"/>
            <a:ext cx="9144000" cy="130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538926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538926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90600"/>
            <a:ext cx="3999900" cy="420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890600"/>
            <a:ext cx="3999900" cy="420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3" y="189036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187133"/>
            <a:ext cx="2808000" cy="390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0" y="0"/>
            <a:ext cx="79707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0" y="6769200"/>
            <a:ext cx="79707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446166"/>
            <a:ext cx="4045200" cy="227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3793600"/>
            <a:ext cx="4045200" cy="189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5640766"/>
            <a:ext cx="5998800" cy="798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8kxkONdTOSg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8kxkONdTOSg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514600" y="1574300"/>
            <a:ext cx="7893000" cy="24717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7200" u="none" cap="none" strike="noStrike">
                <a:solidFill>
                  <a:srgbClr val="FFFFFF"/>
                </a:solidFill>
                <a:latin typeface="Covered By Your Grace"/>
                <a:ea typeface="Covered By Your Grace"/>
                <a:cs typeface="Covered By Your Grace"/>
                <a:sym typeface="Covered By Your Grace"/>
              </a:rPr>
              <a:t>Conformity and Obedience to Authority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514600" y="2377825"/>
            <a:ext cx="7893000" cy="22617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t/>
            </a:r>
            <a:endParaRPr b="0" sz="3600">
              <a:solidFill>
                <a:srgbClr val="FFFFFF"/>
              </a:solidFill>
              <a:latin typeface="Josefin Slab"/>
              <a:ea typeface="Josefin Slab"/>
              <a:cs typeface="Josefin Slab"/>
              <a:sym typeface="Josefin Slab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t/>
            </a:r>
            <a:endParaRPr b="0" sz="3600">
              <a:solidFill>
                <a:srgbClr val="FFFFFF"/>
              </a:solidFill>
              <a:latin typeface="Josefin Slab"/>
              <a:ea typeface="Josefin Slab"/>
              <a:cs typeface="Josefin Slab"/>
              <a:sym typeface="Josefin Slab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>
                <a:solidFill>
                  <a:srgbClr val="FFFFFF"/>
                </a:solidFill>
                <a:latin typeface="Josefin Slab"/>
                <a:ea typeface="Josefin Slab"/>
                <a:cs typeface="Josefin Slab"/>
                <a:sym typeface="Josefin Slab"/>
              </a:rPr>
              <a:t>EQ:</a:t>
            </a:r>
            <a:r>
              <a:rPr b="0" lang="en-US" sz="3600">
                <a:solidFill>
                  <a:srgbClr val="FFFFFF"/>
                </a:solidFill>
                <a:latin typeface="Josefin Slab"/>
                <a:ea typeface="Josefin Slab"/>
                <a:cs typeface="Josefin Slab"/>
                <a:sym typeface="Josefin Slab"/>
              </a:rPr>
              <a:t> What does dystopian literature reveal about the human spirit?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t/>
            </a:r>
            <a:endParaRPr b="0" sz="3600">
              <a:solidFill>
                <a:srgbClr val="FFFFFF"/>
              </a:solidFill>
              <a:latin typeface="Josefin Slab"/>
              <a:ea typeface="Josefin Slab"/>
              <a:cs typeface="Josefin Slab"/>
              <a:sym typeface="Josefin Slab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t/>
            </a:r>
            <a:endParaRPr b="0" sz="3600">
              <a:solidFill>
                <a:srgbClr val="FFFFFF"/>
              </a:solidFill>
              <a:latin typeface="Josefin Slab"/>
              <a:ea typeface="Josefin Slab"/>
              <a:cs typeface="Josefin Slab"/>
              <a:sym typeface="Josefin Slab"/>
            </a:endParaRP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Josefin Slab"/>
                <a:ea typeface="Josefin Slab"/>
                <a:cs typeface="Josefin Slab"/>
                <a:sym typeface="Josefin Slab"/>
              </a:rPr>
              <a:t>EQ:</a:t>
            </a:r>
            <a:r>
              <a:rPr b="0" lang="en-US" sz="3600">
                <a:solidFill>
                  <a:srgbClr val="FFFFFF"/>
                </a:solidFill>
                <a:latin typeface="Josefin Slab"/>
                <a:ea typeface="Josefin Slab"/>
                <a:cs typeface="Josefin Slab"/>
                <a:sym typeface="Josefin Slab"/>
              </a:rPr>
              <a:t> How does tradition and ritual influence behavior?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What is Conformity?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Josefin Slab"/>
              <a:buChar char="➢"/>
            </a:pP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What do you think of when you hear the word ‘conformity’?  Why do people conform?  What are some examples of conformity that you observe in </a:t>
            </a:r>
            <a:r>
              <a:rPr lang="en-US" sz="3600">
                <a:latin typeface="Josefin Slab"/>
                <a:ea typeface="Josefin Slab"/>
                <a:cs typeface="Josefin Slab"/>
                <a:sym typeface="Josefin Slab"/>
              </a:rPr>
              <a:t>middle</a:t>
            </a: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 school? In society</a:t>
            </a:r>
            <a:r>
              <a:rPr lang="en-US" sz="3600">
                <a:latin typeface="Josefin Slab"/>
                <a:ea typeface="Josefin Slab"/>
                <a:cs typeface="Josefin Slab"/>
                <a:sym typeface="Josefin Slab"/>
              </a:rPr>
              <a:t>, </a:t>
            </a: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in general? What are some examples of times YOU have ‘conformed’?</a:t>
            </a:r>
          </a:p>
        </p:txBody>
      </p:sp>
      <p:sp>
        <p:nvSpPr>
          <p:cNvPr descr="10 minute timer (with 5 beeps at the end)" id="80" name="Shape 80" title="10 minute timer">
            <a:hlinkClick r:id="rId3"/>
          </p:cNvPr>
          <p:cNvSpPr/>
          <p:nvPr/>
        </p:nvSpPr>
        <p:spPr>
          <a:xfrm>
            <a:off x="6017075" y="353075"/>
            <a:ext cx="2503474" cy="13287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What is Conformity?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33400" y="1828800"/>
            <a:ext cx="81533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0481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■"/>
            </a:pP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Conformity can be defined as </a:t>
            </a:r>
            <a:r>
              <a:rPr i="0" lang="en-US" sz="3000" u="none" cap="none" strike="noStrike">
                <a:solidFill>
                  <a:srgbClr val="CC0000"/>
                </a:solidFill>
                <a:latin typeface="Josefin Slab"/>
                <a:ea typeface="Josefin Slab"/>
                <a:cs typeface="Josefin Slab"/>
                <a:sym typeface="Josefin Slab"/>
              </a:rPr>
              <a:t>adjusting one's behavior</a:t>
            </a: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 or thinking </a:t>
            </a:r>
            <a:r>
              <a:rPr i="0" lang="en-US" sz="3000" u="none" cap="none" strike="noStrike">
                <a:solidFill>
                  <a:srgbClr val="CC0000"/>
                </a:solidFill>
                <a:latin typeface="Josefin Slab"/>
                <a:ea typeface="Josefin Slab"/>
                <a:cs typeface="Josefin Slab"/>
                <a:sym typeface="Josefin Slab"/>
              </a:rPr>
              <a:t>to match those of other people</a:t>
            </a: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 or a group standard. There are lots of reasons why people conform, including the desire/need to fit in or be accepted by others and maintaining order in one’s life.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Quicksand"/>
              <a:buChar char="■"/>
            </a:pPr>
            <a:r>
              <a:rPr i="0" lang="en-US" sz="2200" u="none" cap="none" strike="noStrik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For example, when you go to class, do you sit in a chair like other students or sit in the aisle? Do you face the front of the room like everyone else or do you sit facing the back wall?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Types of Conformity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890400"/>
            <a:ext cx="85206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Josefin Slab"/>
              <a:buChar char="➢"/>
            </a:pPr>
            <a:r>
              <a:rPr i="0" lang="en-US" sz="36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Compliance</a:t>
            </a: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 change in behavior without a change in opinion (going along with the group). 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Josefin Slab"/>
              <a:buChar char="➢"/>
            </a:pPr>
            <a:r>
              <a:rPr i="0" lang="en-US" sz="36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Internalization</a:t>
            </a: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 change in behavior and opinion. 'True Conformity'.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Josefin Slab"/>
              <a:buChar char="➢"/>
            </a:pPr>
            <a:r>
              <a:rPr i="0" lang="en-US" sz="36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Identification</a:t>
            </a:r>
            <a:r>
              <a:rPr i="0" lang="en-US" sz="36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Adopting the group's views because value group membership. Often temporary.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Partner Activity: 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667375"/>
            <a:ext cx="8520600" cy="44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85762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➢"/>
            </a:pP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Write a scenario that illustrates each type of conformity (three total scenarios):</a:t>
            </a:r>
          </a:p>
          <a:p>
            <a:pPr indent="-368935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Josefin Slab"/>
              <a:buChar char="○"/>
            </a:pPr>
            <a:r>
              <a:rPr i="0" lang="en-US" sz="30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Compliance</a:t>
            </a: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 change in behavior without a change in opinion (going along with the group). </a:t>
            </a:r>
          </a:p>
          <a:p>
            <a:pPr indent="-368935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Josefin Slab"/>
              <a:buChar char="○"/>
            </a:pPr>
            <a:r>
              <a:rPr i="0" lang="en-US" sz="30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Internalization</a:t>
            </a: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 change in behavior and opinion. 'True Conformity'.</a:t>
            </a:r>
          </a:p>
          <a:p>
            <a:pPr indent="-368935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Josefin Slab"/>
              <a:buChar char="○"/>
            </a:pPr>
            <a:r>
              <a:rPr i="0" lang="en-US" sz="3000" u="sng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Identification</a:t>
            </a:r>
            <a:r>
              <a:rPr i="0" lang="en-US" sz="3000" u="none" cap="none" strike="noStrik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- Adopting the group's views because value group membership. Often temporary.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None/>
            </a:pPr>
            <a:r>
              <a:t/>
            </a:r>
            <a:endParaRPr i="0" sz="3000" u="none" cap="none" strike="noStrike">
              <a:solidFill>
                <a:schemeClr val="dk1"/>
              </a:solidFill>
              <a:latin typeface="Josefin Slab"/>
              <a:ea typeface="Josefin Slab"/>
              <a:cs typeface="Josefin Slab"/>
              <a:sym typeface="Josefin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None/>
            </a:pPr>
            <a:r>
              <a:t/>
            </a:r>
            <a:endParaRPr i="0" sz="3000" u="none">
              <a:solidFill>
                <a:schemeClr val="dk1"/>
              </a:solidFill>
              <a:latin typeface="Josefin Slab"/>
              <a:ea typeface="Josefin Slab"/>
              <a:cs typeface="Josefin Slab"/>
              <a:sym typeface="Josefin Slab"/>
            </a:endParaRPr>
          </a:p>
        </p:txBody>
      </p:sp>
      <p:sp>
        <p:nvSpPr>
          <p:cNvPr descr="10 minute timer (with 5 beeps at the end)" id="99" name="Shape 99" title="10 minute timer">
            <a:hlinkClick r:id="rId3"/>
          </p:cNvPr>
          <p:cNvSpPr/>
          <p:nvPr/>
        </p:nvSpPr>
        <p:spPr>
          <a:xfrm>
            <a:off x="6655000" y="248487"/>
            <a:ext cx="1967024" cy="13570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96966"/>
            <a:ext cx="85206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Quick Questions…</a:t>
            </a:r>
            <a:br>
              <a:rPr b="0" i="0" lang="en-US" sz="40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rPr>
              <a:t>Be prepared to answer!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533400" y="1536900"/>
            <a:ext cx="8153400" cy="47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2386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■"/>
            </a:pPr>
            <a:r>
              <a:rPr i="0" lang="en-US" sz="3600" u="non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Is CONFORMITY a good or a bad thing?  Why?</a:t>
            </a:r>
          </a:p>
          <a:p>
            <a:pPr indent="-4238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■"/>
            </a:pPr>
            <a:r>
              <a:rPr i="0" lang="en-US" sz="3600" u="non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List some social norms and decide if they are positive or negative.</a:t>
            </a:r>
          </a:p>
          <a:p>
            <a:pPr indent="-4238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■"/>
            </a:pPr>
            <a:r>
              <a:rPr i="0" lang="en-US" sz="3600" u="non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What are three social norms that you are glad exist?</a:t>
            </a:r>
          </a:p>
          <a:p>
            <a:pPr indent="-423862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Josefin Slab"/>
              <a:buChar char="■"/>
            </a:pPr>
            <a:r>
              <a:rPr i="0" lang="en-US" sz="3600" u="none">
                <a:solidFill>
                  <a:schemeClr val="dk1"/>
                </a:solidFill>
                <a:latin typeface="Josefin Slab"/>
                <a:ea typeface="Josefin Slab"/>
                <a:cs typeface="Josefin Slab"/>
                <a:sym typeface="Josefin Slab"/>
              </a:rPr>
              <a:t>What would life be like WITHOUT social norms?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64583"/>
              <a:buFont typeface="Noto Sans Symbols"/>
              <a:buNone/>
            </a:pPr>
            <a:r>
              <a:t/>
            </a:r>
            <a:endParaRPr i="0" sz="3600" u="none">
              <a:solidFill>
                <a:schemeClr val="dk1"/>
              </a:solidFill>
              <a:latin typeface="Josefin Slab"/>
              <a:ea typeface="Josefin Slab"/>
              <a:cs typeface="Josefin Slab"/>
              <a:sym typeface="Josefin Slab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